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0" r:id="rId4"/>
    <p:sldId id="266" r:id="rId5"/>
    <p:sldId id="261" r:id="rId6"/>
    <p:sldId id="262" r:id="rId7"/>
    <p:sldId id="278" r:id="rId8"/>
    <p:sldId id="279" r:id="rId9"/>
    <p:sldId id="280" r:id="rId10"/>
    <p:sldId id="282" r:id="rId11"/>
    <p:sldId id="265" r:id="rId12"/>
    <p:sldId id="268" r:id="rId13"/>
    <p:sldId id="277" r:id="rId14"/>
    <p:sldId id="269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311FB"/>
    <a:srgbClr val="0000FF"/>
    <a:srgbClr val="660066"/>
    <a:srgbClr val="009900"/>
    <a:srgbClr val="17019B"/>
    <a:srgbClr val="FF0000"/>
    <a:srgbClr val="11FBBE"/>
    <a:srgbClr val="FE58EA"/>
    <a:srgbClr val="57D3FF"/>
    <a:srgbClr val="CC40A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9640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 dir="in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8021436" cy="2962018"/>
          </a:xfrm>
        </p:spPr>
        <p:txBody>
          <a:bodyPr>
            <a:noAutofit/>
          </a:bodyPr>
          <a:lstStyle/>
          <a:p>
            <a:endParaRPr lang="ru-RU" sz="800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149080"/>
            <a:ext cx="8280920" cy="2304256"/>
          </a:xfrm>
        </p:spPr>
        <p:txBody>
          <a:bodyPr>
            <a:noAutofit/>
          </a:bodyPr>
          <a:lstStyle/>
          <a:p>
            <a:endParaRPr lang="ru-RU" sz="2400" dirty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родителей)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916832"/>
            <a:ext cx="75283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</a:p>
          <a:p>
            <a:pPr algn="ctr"/>
            <a:r>
              <a:rPr lang="ru-RU" sz="32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sz="32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МБДОУ « </a:t>
            </a:r>
            <a:r>
              <a:rPr lang="ru-RU" sz="3200" b="1" dirty="0" err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Мунайкинский</a:t>
            </a:r>
            <a:r>
              <a:rPr lang="ru-RU" sz="32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3200" b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сад» </a:t>
            </a:r>
            <a:endParaRPr lang="ru-RU" sz="3200" b="1" dirty="0" smtClean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«Тургай» Менделеевского муниципального района РТ</a:t>
            </a:r>
            <a:endParaRPr lang="ru-RU" sz="32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483768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62453621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548680"/>
            <a:ext cx="7454632" cy="190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Обязательная часть образовательной программы</a:t>
            </a:r>
            <a:endParaRPr lang="ru-RU" sz="2400" b="1" dirty="0" smtClean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 должны обеспечивать всестороннее развитие личности во всех образовательных областях</a:t>
            </a:r>
            <a:endParaRPr lang="ru-RU" sz="2000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428992" y="3071810"/>
            <a:ext cx="2500330" cy="250033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Всестороннее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2643182"/>
            <a:ext cx="2286016" cy="1428760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Самостоятельная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4786322"/>
            <a:ext cx="2143140" cy="1343028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00826" y="4714884"/>
            <a:ext cx="2286016" cy="1357322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57950" y="2643182"/>
            <a:ext cx="2286016" cy="1357322"/>
          </a:xfrm>
          <a:prstGeom prst="roundRect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взрослого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детей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верх 7"/>
          <p:cNvSpPr/>
          <p:nvPr/>
        </p:nvSpPr>
        <p:spPr>
          <a:xfrm rot="7283308">
            <a:off x="3087552" y="2901380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4174570">
            <a:off x="2946371" y="4743959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4275239">
            <a:off x="5730141" y="2904860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7919050">
            <a:off x="5803867" y="4815761"/>
            <a:ext cx="484632" cy="978408"/>
          </a:xfrm>
          <a:prstGeom prst="upArrow">
            <a:avLst/>
          </a:prstGeom>
          <a:solidFill>
            <a:srgbClr val="11FBB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07704" cy="19168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71480"/>
            <a:ext cx="70254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772816"/>
            <a:ext cx="82461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  <a:endParaRPr lang="ru-RU" sz="2400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3240" y="3714752"/>
            <a:ext cx="2857520" cy="914400"/>
          </a:xfrm>
          <a:prstGeom prst="roundRect">
            <a:avLst/>
          </a:prstGeom>
          <a:solidFill>
            <a:srgbClr val="11FBBE"/>
          </a:solidFill>
          <a:ln>
            <a:solidFill>
              <a:srgbClr val="11FB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00100" y="5143512"/>
            <a:ext cx="3357586" cy="914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4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000628" y="5143512"/>
            <a:ext cx="3429024" cy="914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endParaRPr lang="ru-RU" sz="24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786446" y="4643446"/>
            <a:ext cx="714380" cy="571504"/>
          </a:xfrm>
          <a:prstGeom prst="straightConnector1">
            <a:avLst/>
          </a:prstGeom>
          <a:ln>
            <a:solidFill>
              <a:srgbClr val="17019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2643174" y="4643446"/>
            <a:ext cx="857258" cy="642942"/>
          </a:xfrm>
          <a:prstGeom prst="straightConnector1">
            <a:avLst/>
          </a:prstGeom>
          <a:ln>
            <a:solidFill>
              <a:srgbClr val="17019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979712" cy="1700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261035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200800" cy="15819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Требования к развивающей предметно-пространственной среде</a:t>
            </a:r>
            <a:endParaRPr lang="ru-RU" sz="28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2060848"/>
            <a:ext cx="61704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sz="2800" dirty="0" err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Вариативность </a:t>
            </a:r>
          </a:p>
          <a:p>
            <a:pPr algn="ctr"/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Доступность </a:t>
            </a:r>
          </a:p>
          <a:p>
            <a:pPr algn="ctr"/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Безопасность </a:t>
            </a:r>
          </a:p>
          <a:p>
            <a:pPr algn="ctr"/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sz="2800" dirty="0" err="1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 Содержательно-насыщенность</a:t>
            </a:r>
            <a:endParaRPr lang="ru-RU" sz="2800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63688" cy="17728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28604"/>
            <a:ext cx="72008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Система взаимодействия с родителями включает:</a:t>
            </a:r>
            <a:endParaRPr lang="ru-RU" sz="28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844824"/>
            <a:ext cx="81741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ознакомление родителей с результатами работы ДОУ; </a:t>
            </a:r>
          </a:p>
          <a:p>
            <a:pPr algn="ctr"/>
            <a:r>
              <a:rPr lang="ru-RU" sz="24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ознакомление родителей с содержанием работы ДОУ, направленной на физическое, психическое и социальное развитие ребенка; </a:t>
            </a:r>
          </a:p>
          <a:p>
            <a:pPr algn="ctr"/>
            <a:r>
              <a:rPr lang="ru-RU" sz="24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участие в составлении планов: спортивных и культурно-массовых мероприятий, работы родительского комитета целенаправленную работу, пропагандирующую общественное дошкольное воспитание в его разных формах; </a:t>
            </a:r>
          </a:p>
          <a:p>
            <a:pPr algn="ctr"/>
            <a:r>
              <a:rPr lang="ru-RU" sz="2400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• 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  <a:endParaRPr lang="ru-RU" sz="2400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63688" cy="17008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71670" y="428604"/>
            <a:ext cx="6357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Целевые  ориентиры на этапе завершения дошкольного образования</a:t>
            </a:r>
            <a:endParaRPr lang="ru-RU" sz="24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40768"/>
            <a:ext cx="8460432" cy="534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 </a:t>
            </a:r>
          </a:p>
          <a:p>
            <a:r>
              <a:rPr lang="ru-RU" sz="2000" b="1" dirty="0" smtClean="0">
                <a:solidFill>
                  <a:srgbClr val="C311FB"/>
                </a:solidFill>
                <a:latin typeface="Times New Roman" pitchFamily="18" charset="0"/>
                <a:cs typeface="Times New Roman" pitchFamily="18" charset="0"/>
              </a:rPr>
              <a:t>- Владеет основными культурными способами деятельности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Проявляет инициативу и самостоятельность </a:t>
            </a:r>
          </a:p>
          <a:p>
            <a:r>
              <a:rPr lang="ru-RU" sz="20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Положительно относится к миру, к людям, самому себе, участвует в совместных играх, способен договариваться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Адекватно проявляет свои чувства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Владеет разными формами и видами игр </a:t>
            </a:r>
          </a:p>
          <a:p>
            <a:r>
              <a:rPr lang="ru-RU" sz="2000" b="1" dirty="0" smtClean="0">
                <a:solidFill>
                  <a:srgbClr val="C311FB"/>
                </a:solidFill>
                <a:latin typeface="Times New Roman" pitchFamily="18" charset="0"/>
                <a:cs typeface="Times New Roman" pitchFamily="18" charset="0"/>
              </a:rPr>
              <a:t>- Хорошо владеет устной речью, может выражать свои мысли и желания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Развита мелкая моторика </a:t>
            </a:r>
          </a:p>
          <a:p>
            <a:r>
              <a:rPr lang="ru-RU" sz="20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 Способен к волевым усилиям , может следовать социальным нормам поведения в различных видах деятельности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Соблюдает правила безопасного поведения и личной гигиены </a:t>
            </a:r>
          </a:p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- Проявляет любознательность, интересуется причинно-следственными связями, склонен наблюдать , экспериментировать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Обладает начальными знаниями о себе, природном и социальном мире, в котором живет.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979712" cy="17008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924944"/>
            <a:ext cx="8118074" cy="51632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311FB"/>
                </a:solidFill>
                <a:latin typeface="Times New Roman" pitchFamily="18" charset="0"/>
                <a:cs typeface="Times New Roman" pitchFamily="18" charset="0"/>
              </a:rPr>
              <a:t>СПАСИБО ЧТО ВЫ С НАМИ!</a:t>
            </a:r>
            <a:endParaRPr lang="ru-RU" b="1" dirty="0">
              <a:solidFill>
                <a:srgbClr val="C311F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483768" cy="19168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357166"/>
            <a:ext cx="6664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Модель основной образовательной программы МБДОУ – детский сад «Тургай»</a:t>
            </a:r>
            <a:endParaRPr lang="ru-RU" sz="24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2714612" y="2571744"/>
            <a:ext cx="4071966" cy="4071966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направление развития и образования детей (образовательные области).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2143116"/>
            <a:ext cx="2071702" cy="1143008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43702" y="2143116"/>
            <a:ext cx="2143108" cy="1071570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Художествено-эстетическое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15206" y="4643446"/>
            <a:ext cx="1714512" cy="1143008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4643446"/>
            <a:ext cx="2071702" cy="1214446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868" y="1285860"/>
            <a:ext cx="2214578" cy="928694"/>
          </a:xfrm>
          <a:prstGeom prst="roundRect">
            <a:avLst/>
          </a:prstGeom>
          <a:solidFill>
            <a:srgbClr val="57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00958" y="4857760"/>
            <a:ext cx="1231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868" y="1357298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214546" y="5000636"/>
            <a:ext cx="78581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967821">
            <a:off x="2538882" y="2717020"/>
            <a:ext cx="842331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20044633">
            <a:off x="6071246" y="2678204"/>
            <a:ext cx="704564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4385688" y="2186552"/>
            <a:ext cx="571504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6572264" y="4929198"/>
            <a:ext cx="764094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979712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2370342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14480" y="500042"/>
            <a:ext cx="72144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2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5656" y="1484784"/>
            <a:ext cx="3717626" cy="2643206"/>
          </a:xfrm>
          <a:prstGeom prst="round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ОБЯЗАТЕЛЬНАЯ ЧАСТЬ: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МБДОУ с учётом Примерной основной образовательной программы дошкольного образования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под редакцией Н. Е.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М.А.Васильевой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3504" y="3571876"/>
            <a:ext cx="3500462" cy="2771788"/>
          </a:xfrm>
          <a:prstGeom prst="roundRect">
            <a:avLst/>
          </a:prstGeom>
          <a:solidFill>
            <a:srgbClr val="CC40A7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ВАРИАТИВНАЯ ЧАСТЬ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формируемая участниками образовательного процесса Региональная программа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Р.К.;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5500694" y="1357298"/>
            <a:ext cx="3000396" cy="2143140"/>
          </a:xfrm>
          <a:prstGeom prst="up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40%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835696" y="4149080"/>
            <a:ext cx="2857520" cy="2143140"/>
          </a:xfrm>
          <a:prstGeom prst="downArrow">
            <a:avLst/>
          </a:prstGeom>
          <a:solidFill>
            <a:srgbClr val="CC40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менее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60%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63688" cy="1700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07991434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57356" y="500042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  <a:endParaRPr lang="ru-RU" sz="40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628800"/>
            <a:ext cx="83187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488" y="1142984"/>
            <a:ext cx="44791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endParaRPr lang="ru-RU" sz="2800" dirty="0"/>
          </a:p>
        </p:txBody>
      </p:sp>
      <p:pic>
        <p:nvPicPr>
          <p:cNvPr id="5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07704" cy="17008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14356"/>
            <a:ext cx="8532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                    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628800"/>
            <a:ext cx="7456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500042"/>
            <a:ext cx="6000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endParaRPr lang="ru-RU" sz="2800" dirty="0"/>
          </a:p>
        </p:txBody>
      </p:sp>
      <p:pic>
        <p:nvPicPr>
          <p:cNvPr id="5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979712" cy="1700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7159018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0768"/>
            <a:ext cx="817585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направленных на развитие таких физических качеств, как координация и гиб способствующих правильному формированию опорно-двигательной системы орган развитию равновесия, координации движения, крупной и мелкой моторики обеих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 правилами; становление целенаправленности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двигательной с становление ценностей здорового образа жизни, овладение его элементарными нор и правилами (воспитании, двигательном режиме, закаливании, при формировании полезных привычек и др.).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357166"/>
            <a:ext cx="57864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051720" cy="1628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5226032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42910" y="1643050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Речевое развитие включает владение речью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как средством общения и культуры;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обогащение активного словаря;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развитие связно грамматически правильной диалогической и монологической речи развитие речевого творчества;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развитие звуковой и интонационной культуры речи, фонематического слуха;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звуковой аналитик синтетической активности как предпосылки обучения грамоте.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571480"/>
            <a:ext cx="34756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339752" cy="17008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714356"/>
            <a:ext cx="64294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endParaRPr lang="ru-RU" sz="4000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642918"/>
            <a:ext cx="67866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285852" y="3500438"/>
            <a:ext cx="3071834" cy="2000264"/>
          </a:xfrm>
          <a:prstGeom prst="downArrowCallou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5214942" y="3500438"/>
            <a:ext cx="3000396" cy="2000264"/>
          </a:xfrm>
          <a:prstGeom prst="downArrowCallou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763688" cy="19168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2786058"/>
            <a:ext cx="2375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C00000"/>
              </a:solidFill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714620"/>
            <a:ext cx="78206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Кадровые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- первой квалификационной категории. Требование: обладать основными компетенциями, необходимыми для развития детей. Учебно-вспомогательный персонал соответствие действующим квалификационным характеристикам.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57166"/>
            <a:ext cx="6992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7019B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программы:</a:t>
            </a:r>
            <a:endParaRPr lang="ru-RU" sz="3600" b="1" dirty="0">
              <a:solidFill>
                <a:srgbClr val="170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1556792"/>
            <a:ext cx="71025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Материально-технические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Соответствие санитарным нормам, правилам пожарной безопасности, возрастным и индивидуальным особенностям детей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Группа имеет пространственную среду, оборудование, учебные комплекты в соответствии с возрастом детей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3714752"/>
            <a:ext cx="83582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Психолого-педагогические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-Уважение к человеческому достоинству детей, формирование и поддержка их положительной самооценки -Использование форм и методов работы, соответствующих возрасту, индивидуальным особенностям -Построение образовательной деятельности на основе взаимодействия взрослых и детей -Поддержка родителей( законных представителей)в воспитании детей, охране и укреплении их здоровья, вовлечение непосредственно в образовательную деятельность -Возможность выбора детьми видов деятельности , общения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5500702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Финансовые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-Финансовое обеспечение ДОУ обеспечивает возможность выполнения требований ФГОСДО -Гарантия бесплатного дошкольного образования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REANIMATOR\Desktop\фото\жаворо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835696" cy="16287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9F9F9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9F9F9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1090</Words>
  <Application>Microsoft Office PowerPoint</Application>
  <PresentationFormat>Экран (4:3)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Требования к развивающей предметно-пространственной среде</vt:lpstr>
      <vt:lpstr>Система взаимодействия с родителями включает:</vt:lpstr>
      <vt:lpstr>Слайд 14</vt:lpstr>
      <vt:lpstr>УВАЖАЕМЫЕ РОДИТЕЛИ!   СПАСИБО ЧТО ВЫ С НАМИ!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REANIMATOR</cp:lastModifiedBy>
  <cp:revision>45</cp:revision>
  <dcterms:created xsi:type="dcterms:W3CDTF">2013-01-06T18:32:13Z</dcterms:created>
  <dcterms:modified xsi:type="dcterms:W3CDTF">2021-02-09T10:23:48Z</dcterms:modified>
</cp:coreProperties>
</file>